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4" r:id="rId3"/>
    <p:sldId id="272" r:id="rId4"/>
    <p:sldId id="275" r:id="rId5"/>
    <p:sldId id="271" r:id="rId6"/>
    <p:sldId id="276" r:id="rId7"/>
    <p:sldId id="264" r:id="rId8"/>
    <p:sldId id="259" r:id="rId9"/>
    <p:sldId id="267" r:id="rId10"/>
    <p:sldId id="263" r:id="rId11"/>
    <p:sldId id="261" r:id="rId12"/>
    <p:sldId id="262" r:id="rId13"/>
    <p:sldId id="266" r:id="rId14"/>
    <p:sldId id="265" r:id="rId15"/>
    <p:sldId id="269" r:id="rId16"/>
    <p:sldId id="278" r:id="rId17"/>
    <p:sldId id="279" r:id="rId18"/>
    <p:sldId id="281" r:id="rId19"/>
    <p:sldId id="280" r:id="rId20"/>
    <p:sldId id="27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ln w="76200">
            <a:solidFill>
              <a:srgbClr val="00B0F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7056" y="260648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Презентация к уроку русского языка по теме: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635896" y="1700809"/>
            <a:ext cx="561662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Monotype Corsiva" pitchFamily="66" charset="0"/>
              </a:rPr>
              <a:t>« Правописание слов  с глухими и звонкими согласными  в корне» </a:t>
            </a:r>
          </a:p>
          <a:p>
            <a:r>
              <a:rPr lang="ru-RU" sz="3200" b="1" i="1" dirty="0" smtClean="0">
                <a:solidFill>
                  <a:srgbClr val="0070C0"/>
                </a:solidFill>
              </a:rPr>
              <a:t>3 класс</a:t>
            </a:r>
          </a:p>
          <a:p>
            <a:endParaRPr lang="ru-RU" sz="4000" b="1" i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ЮРИИ\Desktop\28 ноября парные согл.jpg"/>
          <p:cNvPicPr>
            <a:picLocks noChangeAspect="1" noChangeArrowheads="1"/>
          </p:cNvPicPr>
          <p:nvPr/>
        </p:nvPicPr>
        <p:blipFill>
          <a:blip r:embed="rId2" cstate="print"/>
          <a:srcRect l="2621" t="13976" r="16142" b="16141"/>
          <a:stretch>
            <a:fillRect/>
          </a:stretch>
        </p:blipFill>
        <p:spPr bwMode="auto">
          <a:xfrm>
            <a:off x="611560" y="1628800"/>
            <a:ext cx="2664296" cy="17189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ЮРИИ\Desktop\16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3429000"/>
            <a:ext cx="1648983" cy="1832204"/>
          </a:xfrm>
          <a:prstGeom prst="rect">
            <a:avLst/>
          </a:prstGeom>
          <a:noFill/>
        </p:spPr>
      </p:pic>
      <p:pic>
        <p:nvPicPr>
          <p:cNvPr id="10" name="Picture 3" descr="C:\Users\ЮРИИ\Desktop\16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1268760"/>
            <a:ext cx="1648983" cy="1832204"/>
          </a:xfrm>
          <a:prstGeom prst="rect">
            <a:avLst/>
          </a:prstGeom>
          <a:noFill/>
        </p:spPr>
      </p:pic>
      <p:pic>
        <p:nvPicPr>
          <p:cNvPr id="15362" name="Picture 2" descr="C:\Users\ЮРИИ\Desktop\333770764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692696"/>
            <a:ext cx="5328592" cy="50941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2132856"/>
            <a:ext cx="4834880" cy="1656184"/>
          </a:xfrm>
        </p:spPr>
        <p:txBody>
          <a:bodyPr>
            <a:noAutofit/>
          </a:bodyPr>
          <a:lstStyle/>
          <a:p>
            <a:r>
              <a:rPr lang="ru-RU" sz="11500" b="1" dirty="0" smtClean="0"/>
              <a:t>моро</a:t>
            </a:r>
            <a:r>
              <a:rPr lang="ru-RU" sz="11500" b="1" dirty="0" smtClean="0">
                <a:solidFill>
                  <a:srgbClr val="FF0000"/>
                </a:solidFill>
              </a:rPr>
              <a:t>з</a:t>
            </a:r>
            <a:endParaRPr lang="ru-RU" sz="11500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300192" y="1700808"/>
            <a:ext cx="914400" cy="914400"/>
          </a:xfrm>
          <a:prstGeom prst="rect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</a:rPr>
              <a:t>с</a:t>
            </a:r>
            <a:endParaRPr lang="ru-RU" sz="8000" b="1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00192" y="4005064"/>
            <a:ext cx="842392" cy="914400"/>
          </a:xfrm>
          <a:prstGeom prst="rect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err="1" smtClean="0">
                <a:solidFill>
                  <a:srgbClr val="FFFF00"/>
                </a:solidFill>
              </a:rPr>
              <a:t>з</a:t>
            </a:r>
            <a:endParaRPr lang="ru-RU" sz="9600" b="1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211960" y="2492896"/>
            <a:ext cx="936104" cy="1224136"/>
          </a:xfrm>
          <a:prstGeom prst="rect">
            <a:avLst/>
          </a:prstGeom>
          <a:solidFill>
            <a:schemeClr val="bg1">
              <a:lumMod val="5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ЮРИИ\Desktop\16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3429000"/>
            <a:ext cx="1648983" cy="1832204"/>
          </a:xfrm>
          <a:prstGeom prst="rect">
            <a:avLst/>
          </a:prstGeom>
          <a:noFill/>
        </p:spPr>
      </p:pic>
      <p:pic>
        <p:nvPicPr>
          <p:cNvPr id="10" name="Picture 3" descr="C:\Users\ЮРИИ\Desktop\16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1412776"/>
            <a:ext cx="1648983" cy="1832204"/>
          </a:xfrm>
          <a:prstGeom prst="rect">
            <a:avLst/>
          </a:prstGeom>
          <a:noFill/>
        </p:spPr>
      </p:pic>
      <p:pic>
        <p:nvPicPr>
          <p:cNvPr id="15362" name="Picture 2" descr="C:\Users\ЮРИИ\Desktop\333770764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692696"/>
            <a:ext cx="5328592" cy="50941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2132856"/>
            <a:ext cx="4834880" cy="1656184"/>
          </a:xfrm>
        </p:spPr>
        <p:txBody>
          <a:bodyPr>
            <a:noAutofit/>
          </a:bodyPr>
          <a:lstStyle/>
          <a:p>
            <a:r>
              <a:rPr lang="ru-RU" sz="11500" b="1" dirty="0" smtClean="0"/>
              <a:t>холо</a:t>
            </a:r>
            <a:r>
              <a:rPr lang="ru-RU" sz="11500" b="1" dirty="0" smtClean="0">
                <a:solidFill>
                  <a:srgbClr val="FF0000"/>
                </a:solidFill>
              </a:rPr>
              <a:t>д</a:t>
            </a:r>
            <a:endParaRPr lang="ru-RU" sz="11500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300192" y="1700808"/>
            <a:ext cx="914400" cy="914400"/>
          </a:xfrm>
          <a:prstGeom prst="rect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</a:rPr>
              <a:t>д</a:t>
            </a:r>
            <a:endParaRPr lang="ru-RU" sz="8000" b="1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28184" y="4005064"/>
            <a:ext cx="914400" cy="914400"/>
          </a:xfrm>
          <a:prstGeom prst="rect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err="1" smtClean="0">
                <a:solidFill>
                  <a:srgbClr val="FFFF00"/>
                </a:solidFill>
              </a:rPr>
              <a:t>т</a:t>
            </a:r>
            <a:endParaRPr lang="ru-RU" sz="9600" b="1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51920" y="2420888"/>
            <a:ext cx="1152128" cy="1368152"/>
          </a:xfrm>
          <a:prstGeom prst="rect">
            <a:avLst/>
          </a:prstGeom>
          <a:solidFill>
            <a:schemeClr val="bg1">
              <a:lumMod val="5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ЮРИИ\Desktop\16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3789040"/>
            <a:ext cx="1648983" cy="1832204"/>
          </a:xfrm>
          <a:prstGeom prst="rect">
            <a:avLst/>
          </a:prstGeom>
          <a:noFill/>
        </p:spPr>
      </p:pic>
      <p:pic>
        <p:nvPicPr>
          <p:cNvPr id="10" name="Picture 3" descr="C:\Users\ЮРИИ\Desktop\16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1340768"/>
            <a:ext cx="1648983" cy="1832204"/>
          </a:xfrm>
          <a:prstGeom prst="rect">
            <a:avLst/>
          </a:prstGeom>
          <a:noFill/>
        </p:spPr>
      </p:pic>
      <p:pic>
        <p:nvPicPr>
          <p:cNvPr id="15362" name="Picture 2" descr="C:\Users\ЮРИИ\Desktop\333770764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692696"/>
            <a:ext cx="5328592" cy="50941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2132856"/>
            <a:ext cx="4834880" cy="1656184"/>
          </a:xfrm>
        </p:spPr>
        <p:txBody>
          <a:bodyPr>
            <a:noAutofit/>
          </a:bodyPr>
          <a:lstStyle/>
          <a:p>
            <a:r>
              <a:rPr lang="ru-RU" sz="11500" b="1" dirty="0" smtClean="0"/>
              <a:t>поез</a:t>
            </a:r>
            <a:r>
              <a:rPr lang="ru-RU" sz="11500" b="1" dirty="0" smtClean="0">
                <a:solidFill>
                  <a:srgbClr val="FF0000"/>
                </a:solidFill>
              </a:rPr>
              <a:t>д</a:t>
            </a:r>
            <a:endParaRPr lang="ru-RU" sz="11500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300192" y="1700808"/>
            <a:ext cx="914400" cy="914400"/>
          </a:xfrm>
          <a:prstGeom prst="rect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</a:rPr>
              <a:t>т</a:t>
            </a:r>
            <a:endParaRPr lang="ru-RU" sz="8000" b="1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00192" y="4005064"/>
            <a:ext cx="842392" cy="914400"/>
          </a:xfrm>
          <a:prstGeom prst="rect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err="1" smtClean="0">
                <a:solidFill>
                  <a:srgbClr val="FFFF00"/>
                </a:solidFill>
              </a:rPr>
              <a:t>д</a:t>
            </a:r>
            <a:endParaRPr lang="ru-RU" sz="9600" b="1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51920" y="2492896"/>
            <a:ext cx="1152128" cy="1368152"/>
          </a:xfrm>
          <a:prstGeom prst="rect">
            <a:avLst/>
          </a:prstGeom>
          <a:solidFill>
            <a:schemeClr val="bg1">
              <a:lumMod val="5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ЮРИИ\Desktop\16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3429000"/>
            <a:ext cx="1648983" cy="1832204"/>
          </a:xfrm>
          <a:prstGeom prst="rect">
            <a:avLst/>
          </a:prstGeom>
          <a:noFill/>
        </p:spPr>
      </p:pic>
      <p:pic>
        <p:nvPicPr>
          <p:cNvPr id="10" name="Picture 3" descr="C:\Users\ЮРИИ\Desktop\16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1556792"/>
            <a:ext cx="1648983" cy="1832204"/>
          </a:xfrm>
          <a:prstGeom prst="rect">
            <a:avLst/>
          </a:prstGeom>
          <a:noFill/>
        </p:spPr>
      </p:pic>
      <p:pic>
        <p:nvPicPr>
          <p:cNvPr id="15362" name="Picture 2" descr="C:\Users\ЮРИИ\Desktop\333770764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692696"/>
            <a:ext cx="5328592" cy="50941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2132856"/>
            <a:ext cx="4834880" cy="1656184"/>
          </a:xfrm>
        </p:spPr>
        <p:txBody>
          <a:bodyPr>
            <a:noAutofit/>
          </a:bodyPr>
          <a:lstStyle/>
          <a:p>
            <a:r>
              <a:rPr lang="ru-RU" sz="9600" b="1" dirty="0" smtClean="0"/>
              <a:t>поса</a:t>
            </a:r>
            <a:r>
              <a:rPr lang="ru-RU" sz="9600" b="1" dirty="0" smtClean="0">
                <a:solidFill>
                  <a:srgbClr val="FF0000"/>
                </a:solidFill>
              </a:rPr>
              <a:t>д</a:t>
            </a:r>
            <a:r>
              <a:rPr lang="ru-RU" sz="9600" b="1" dirty="0" smtClean="0"/>
              <a:t>ка</a:t>
            </a:r>
            <a:endParaRPr lang="ru-RU" sz="96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300192" y="1700808"/>
            <a:ext cx="914400" cy="914400"/>
          </a:xfrm>
          <a:prstGeom prst="rect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</a:rPr>
              <a:t>д</a:t>
            </a:r>
            <a:endParaRPr lang="ru-RU" sz="8000" b="1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28184" y="4005064"/>
            <a:ext cx="914400" cy="914400"/>
          </a:xfrm>
          <a:prstGeom prst="rect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err="1" smtClean="0">
                <a:solidFill>
                  <a:srgbClr val="FFFF00"/>
                </a:solidFill>
              </a:rPr>
              <a:t>т</a:t>
            </a:r>
            <a:endParaRPr lang="ru-RU" sz="9600" b="1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059832" y="2492896"/>
            <a:ext cx="864096" cy="1296144"/>
          </a:xfrm>
          <a:prstGeom prst="rect">
            <a:avLst/>
          </a:prstGeom>
          <a:solidFill>
            <a:schemeClr val="bg1">
              <a:lumMod val="5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C:\Users\ЮРИИ\Desktop\16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3429000"/>
            <a:ext cx="1648983" cy="1832204"/>
          </a:xfrm>
          <a:prstGeom prst="rect">
            <a:avLst/>
          </a:prstGeom>
          <a:noFill/>
        </p:spPr>
      </p:pic>
      <p:pic>
        <p:nvPicPr>
          <p:cNvPr id="1027" name="Picture 3" descr="C:\Users\ЮРИИ\Desktop\16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3" y="1340768"/>
            <a:ext cx="1648983" cy="1832204"/>
          </a:xfrm>
          <a:prstGeom prst="rect">
            <a:avLst/>
          </a:prstGeom>
          <a:noFill/>
        </p:spPr>
      </p:pic>
      <p:pic>
        <p:nvPicPr>
          <p:cNvPr id="15362" name="Picture 2" descr="C:\Users\ЮРИИ\Desktop\333770764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764704"/>
            <a:ext cx="5328592" cy="50941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2132856"/>
            <a:ext cx="4834880" cy="1656184"/>
          </a:xfrm>
        </p:spPr>
        <p:txBody>
          <a:bodyPr>
            <a:noAutofit/>
          </a:bodyPr>
          <a:lstStyle/>
          <a:p>
            <a:r>
              <a:rPr lang="ru-RU" sz="11500" b="1" dirty="0" smtClean="0"/>
              <a:t>хле</a:t>
            </a:r>
            <a:r>
              <a:rPr lang="ru-RU" sz="11500" b="1" dirty="0" smtClean="0">
                <a:solidFill>
                  <a:srgbClr val="FF0000"/>
                </a:solidFill>
              </a:rPr>
              <a:t>б</a:t>
            </a:r>
            <a:endParaRPr lang="ru-RU" sz="11500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156176" y="1700808"/>
            <a:ext cx="1058416" cy="1008112"/>
          </a:xfrm>
          <a:prstGeom prst="rect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</a:rPr>
              <a:t>п</a:t>
            </a:r>
            <a:endParaRPr lang="ru-RU" sz="8000" b="1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00192" y="4005064"/>
            <a:ext cx="842392" cy="914400"/>
          </a:xfrm>
          <a:prstGeom prst="rect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err="1" smtClean="0">
                <a:solidFill>
                  <a:srgbClr val="FFFF00"/>
                </a:solidFill>
              </a:rPr>
              <a:t>б</a:t>
            </a:r>
            <a:endParaRPr lang="ru-RU" sz="9600" b="1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491880" y="2348880"/>
            <a:ext cx="1152128" cy="1368152"/>
          </a:xfrm>
          <a:prstGeom prst="rect">
            <a:avLst/>
          </a:prstGeom>
          <a:solidFill>
            <a:schemeClr val="bg1">
              <a:lumMod val="5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6178698"/>
          </a:xfrm>
          <a:ln w="76200">
            <a:solidFill>
              <a:srgbClr val="00B0F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ru-RU" b="1" dirty="0" smtClean="0"/>
              <a:t>Стр. 112</a:t>
            </a:r>
            <a:br>
              <a:rPr lang="ru-RU" b="1" dirty="0" smtClean="0"/>
            </a:br>
            <a:r>
              <a:rPr lang="ru-RU" b="1" dirty="0" smtClean="0"/>
              <a:t>Упр. 210</a:t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6178698"/>
          </a:xfrm>
          <a:ln w="76200">
            <a:solidFill>
              <a:srgbClr val="00B0F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/>
              <a:t>Найди проверочное слово </a:t>
            </a:r>
            <a:br>
              <a:rPr lang="ru-RU" sz="6000" dirty="0" smtClean="0"/>
            </a:br>
            <a:r>
              <a:rPr lang="ru-RU" sz="5300" dirty="0" smtClean="0"/>
              <a:t>   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9800" dirty="0" smtClean="0"/>
              <a:t>Ловкий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5400" dirty="0" smtClean="0"/>
              <a:t> 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860032" y="1844824"/>
            <a:ext cx="2016224" cy="914400"/>
          </a:xfrm>
          <a:prstGeom prst="rect">
            <a:avLst/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Ловок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60032" y="3068960"/>
            <a:ext cx="2016224" cy="936104"/>
          </a:xfrm>
          <a:prstGeom prst="rect">
            <a:avLst/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Ловкач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60032" y="4437112"/>
            <a:ext cx="2016224" cy="914400"/>
          </a:xfrm>
          <a:prstGeom prst="rect">
            <a:avLst/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Изловчился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63688" y="2780928"/>
            <a:ext cx="504056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6178698"/>
          </a:xfrm>
          <a:ln w="76200">
            <a:solidFill>
              <a:srgbClr val="00B0F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/>
              <a:t>Найди проверочное слово </a:t>
            </a:r>
            <a:br>
              <a:rPr lang="ru-RU" sz="6000" dirty="0" smtClean="0"/>
            </a:br>
            <a:r>
              <a:rPr lang="ru-RU" sz="5300" dirty="0" smtClean="0"/>
              <a:t>   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9800" dirty="0" smtClean="0"/>
              <a:t>медком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5400" dirty="0" smtClean="0"/>
              <a:t> 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860032" y="1844824"/>
            <a:ext cx="2016224" cy="914400"/>
          </a:xfrm>
          <a:prstGeom prst="rect">
            <a:avLst/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Мед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60032" y="3068960"/>
            <a:ext cx="2016224" cy="936104"/>
          </a:xfrm>
          <a:prstGeom prst="rect">
            <a:avLst/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Медок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60032" y="4437112"/>
            <a:ext cx="2016224" cy="914400"/>
          </a:xfrm>
          <a:prstGeom prst="rect">
            <a:avLst/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медведь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63688" y="2852936"/>
            <a:ext cx="648072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6178698"/>
          </a:xfrm>
          <a:ln w="76200">
            <a:solidFill>
              <a:srgbClr val="00B0F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/>
              <a:t>Найди проверочное слово </a:t>
            </a:r>
            <a:br>
              <a:rPr lang="ru-RU" sz="6000" dirty="0" smtClean="0"/>
            </a:br>
            <a:r>
              <a:rPr lang="ru-RU" sz="5300" dirty="0" smtClean="0"/>
              <a:t>     </a:t>
            </a:r>
            <a:br>
              <a:rPr lang="ru-RU" sz="53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8900" b="1" dirty="0" smtClean="0"/>
              <a:t>Лётчик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5400" dirty="0" smtClean="0"/>
              <a:t> 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860032" y="1844824"/>
            <a:ext cx="2016224" cy="914400"/>
          </a:xfrm>
          <a:prstGeom prst="rect">
            <a:avLst/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летать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60032" y="3068960"/>
            <a:ext cx="2016224" cy="936104"/>
          </a:xfrm>
          <a:prstGeom prst="rect">
            <a:avLst/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полёт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60032" y="4437112"/>
            <a:ext cx="2016224" cy="914400"/>
          </a:xfrm>
          <a:prstGeom prst="rect">
            <a:avLst/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перелёт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19672" y="2708920"/>
            <a:ext cx="432048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6178698"/>
          </a:xfrm>
          <a:ln w="76200">
            <a:solidFill>
              <a:srgbClr val="00B0F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/>
              <a:t>Найди проверочное слово </a:t>
            </a:r>
            <a:br>
              <a:rPr lang="ru-RU" sz="6000" dirty="0" smtClean="0"/>
            </a:br>
            <a:r>
              <a:rPr lang="ru-RU" sz="5300" dirty="0" smtClean="0"/>
              <a:t>   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9800" dirty="0" smtClean="0"/>
              <a:t>лёгкий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5400" dirty="0" smtClean="0"/>
              <a:t> 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860032" y="1844824"/>
            <a:ext cx="2016224" cy="914400"/>
          </a:xfrm>
          <a:prstGeom prst="rect">
            <a:avLst/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легче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60032" y="4509120"/>
            <a:ext cx="2016224" cy="936104"/>
          </a:xfrm>
          <a:prstGeom prst="rect">
            <a:avLst/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лёгенький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32040" y="3140968"/>
            <a:ext cx="2016224" cy="914400"/>
          </a:xfrm>
          <a:prstGeom prst="rect">
            <a:avLst/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легко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19672" y="2852936"/>
            <a:ext cx="432048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6178698"/>
          </a:xfrm>
          <a:ln w="76200">
            <a:solidFill>
              <a:srgbClr val="00B0F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2699792" y="3356992"/>
            <a:ext cx="1944216" cy="576064"/>
            <a:chOff x="2699792" y="3356992"/>
            <a:chExt cx="1944216" cy="576064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3995936" y="3356992"/>
              <a:ext cx="648072" cy="576064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rgbClr val="7030A0"/>
                  </a:solidFill>
                </a:rPr>
                <a:t>Б</a:t>
              </a:r>
              <a:endParaRPr lang="ru-RU" sz="4400" b="1" dirty="0">
                <a:solidFill>
                  <a:srgbClr val="7030A0"/>
                </a:solidFill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3347864" y="3356992"/>
              <a:ext cx="648072" cy="576064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rgbClr val="7030A0"/>
                  </a:solidFill>
                </a:rPr>
                <a:t>У</a:t>
              </a:r>
              <a:endParaRPr lang="ru-RU" sz="4400" b="1" dirty="0">
                <a:solidFill>
                  <a:srgbClr val="7030A0"/>
                </a:solidFill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699792" y="3356992"/>
              <a:ext cx="648072" cy="576064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rgbClr val="7030A0"/>
                  </a:solidFill>
                </a:rPr>
                <a:t>Д</a:t>
              </a:r>
              <a:endParaRPr lang="ru-RU" sz="4400" b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2051720" y="3933056"/>
            <a:ext cx="2592288" cy="576064"/>
            <a:chOff x="2051720" y="3933056"/>
            <a:chExt cx="2592288" cy="576064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2051720" y="3933056"/>
              <a:ext cx="648072" cy="576064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rgbClr val="00B050"/>
                  </a:solidFill>
                </a:rPr>
                <a:t>П</a:t>
              </a:r>
              <a:endParaRPr lang="ru-RU" sz="4400" b="1" dirty="0">
                <a:solidFill>
                  <a:srgbClr val="00B050"/>
                </a:solidFill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699792" y="3933056"/>
              <a:ext cx="656456" cy="576064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rgbClr val="00B050"/>
                  </a:solidFill>
                </a:rPr>
                <a:t>Р</a:t>
              </a:r>
              <a:endParaRPr lang="ru-RU" sz="4400" b="1" dirty="0">
                <a:solidFill>
                  <a:srgbClr val="00B050"/>
                </a:solidFill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995936" y="3933056"/>
              <a:ext cx="648072" cy="576064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rgbClr val="00B050"/>
                  </a:solidFill>
                </a:rPr>
                <a:t>Д</a:t>
              </a:r>
              <a:endParaRPr lang="ru-RU" sz="4400" b="1" dirty="0">
                <a:solidFill>
                  <a:srgbClr val="00B050"/>
                </a:solidFill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347864" y="3933056"/>
              <a:ext cx="648072" cy="576064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rgbClr val="00B050"/>
                  </a:solidFill>
                </a:rPr>
                <a:t>У</a:t>
              </a:r>
              <a:endParaRPr lang="ru-RU" sz="4400" b="1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1403648" y="4509120"/>
            <a:ext cx="3240360" cy="576064"/>
            <a:chOff x="1403648" y="4509120"/>
            <a:chExt cx="3240360" cy="576064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3995936" y="4509120"/>
              <a:ext cx="648072" cy="576064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chemeClr val="accent2">
                      <a:lumMod val="75000"/>
                    </a:schemeClr>
                  </a:solidFill>
                </a:rPr>
                <a:t>Ж</a:t>
              </a:r>
              <a:endParaRPr lang="ru-RU" sz="44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347864" y="4509120"/>
              <a:ext cx="648072" cy="576064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chemeClr val="accent2">
                      <a:lumMod val="75000"/>
                    </a:schemeClr>
                  </a:solidFill>
                </a:rPr>
                <a:t>И</a:t>
              </a:r>
              <a:endParaRPr lang="ru-RU" sz="44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2699792" y="4509120"/>
              <a:ext cx="648072" cy="576064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chemeClr val="accent2">
                      <a:lumMod val="75000"/>
                    </a:schemeClr>
                  </a:solidFill>
                </a:rPr>
                <a:t>Р</a:t>
              </a:r>
              <a:endParaRPr lang="ru-RU" sz="44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051720" y="4509120"/>
              <a:ext cx="648072" cy="576064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chemeClr val="accent2">
                      <a:lumMod val="75000"/>
                    </a:schemeClr>
                  </a:solidFill>
                </a:rPr>
                <a:t>Т</a:t>
              </a:r>
              <a:endParaRPr lang="ru-RU" sz="44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403648" y="4509120"/>
              <a:ext cx="648072" cy="576064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chemeClr val="accent2">
                      <a:lumMod val="75000"/>
                    </a:schemeClr>
                  </a:solidFill>
                </a:rPr>
                <a:t>С</a:t>
              </a:r>
              <a:endParaRPr lang="ru-RU" sz="44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755576" y="5085184"/>
            <a:ext cx="3888432" cy="576064"/>
            <a:chOff x="755576" y="5085184"/>
            <a:chExt cx="3888432" cy="576064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3995936" y="5085184"/>
              <a:ext cx="648072" cy="576064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rgbClr val="00B0F0"/>
                  </a:solidFill>
                </a:rPr>
                <a:t>Б</a:t>
              </a:r>
              <a:endParaRPr lang="ru-RU" sz="4400" b="1" dirty="0">
                <a:solidFill>
                  <a:srgbClr val="00B0F0"/>
                </a:solidFill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3347864" y="5085184"/>
              <a:ext cx="648072" cy="576064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rgbClr val="00B0F0"/>
                  </a:solidFill>
                </a:rPr>
                <a:t>О</a:t>
              </a:r>
              <a:endParaRPr lang="ru-RU" sz="4400" b="1" dirty="0">
                <a:solidFill>
                  <a:srgbClr val="00B0F0"/>
                </a:solidFill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2699792" y="5085184"/>
              <a:ext cx="648072" cy="576064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rgbClr val="00B0F0"/>
                  </a:solidFill>
                </a:rPr>
                <a:t>Р</a:t>
              </a:r>
              <a:endParaRPr lang="ru-RU" sz="4400" b="1" dirty="0">
                <a:solidFill>
                  <a:srgbClr val="00B0F0"/>
                </a:solidFill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51720" y="5085184"/>
              <a:ext cx="648072" cy="576064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rgbClr val="00B0F0"/>
                  </a:solidFill>
                </a:rPr>
                <a:t>Г</a:t>
              </a:r>
              <a:endParaRPr lang="ru-RU" sz="4400" b="1" dirty="0">
                <a:solidFill>
                  <a:srgbClr val="00B0F0"/>
                </a:solidFill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1403648" y="5085184"/>
              <a:ext cx="648072" cy="576064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rgbClr val="00B0F0"/>
                  </a:solidFill>
                </a:rPr>
                <a:t>У</a:t>
              </a:r>
              <a:endParaRPr lang="ru-RU" sz="4400" b="1" dirty="0">
                <a:solidFill>
                  <a:srgbClr val="00B0F0"/>
                </a:solidFill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755576" y="5085184"/>
              <a:ext cx="648072" cy="576064"/>
            </a:xfrm>
            <a:prstGeom prst="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rgbClr val="00B0F0"/>
                  </a:solidFill>
                </a:rPr>
                <a:t>С</a:t>
              </a:r>
              <a:endParaRPr lang="ru-RU" sz="4400" b="1" dirty="0">
                <a:solidFill>
                  <a:srgbClr val="00B0F0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79512" y="0"/>
            <a:ext cx="896448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</a:rPr>
              <a:t>Напишите слова при помощи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 звуков и букв</a:t>
            </a:r>
            <a:endParaRPr lang="ru-RU" sz="4000" b="1" dirty="0">
              <a:solidFill>
                <a:srgbClr val="002060"/>
              </a:solidFill>
            </a:endParaRPr>
          </a:p>
        </p:txBody>
      </p:sp>
      <p:grpSp>
        <p:nvGrpSpPr>
          <p:cNvPr id="36" name="Группа 35"/>
          <p:cNvGrpSpPr/>
          <p:nvPr/>
        </p:nvGrpSpPr>
        <p:grpSpPr>
          <a:xfrm>
            <a:off x="2699793" y="3284984"/>
            <a:ext cx="1944216" cy="648072"/>
            <a:chOff x="2699792" y="3356992"/>
            <a:chExt cx="1944217" cy="576064"/>
          </a:xfrm>
          <a:solidFill>
            <a:srgbClr val="FFFF00"/>
          </a:solidFill>
        </p:grpSpPr>
        <p:sp>
          <p:nvSpPr>
            <p:cNvPr id="37" name="Прямоугольник 36"/>
            <p:cNvSpPr/>
            <p:nvPr/>
          </p:nvSpPr>
          <p:spPr>
            <a:xfrm>
              <a:off x="3995936" y="3356992"/>
              <a:ext cx="648073" cy="576064"/>
            </a:xfrm>
            <a:prstGeom prst="rect">
              <a:avLst/>
            </a:prstGeom>
            <a:grp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3324719" y="3356992"/>
              <a:ext cx="671216" cy="576064"/>
            </a:xfrm>
            <a:prstGeom prst="rect">
              <a:avLst/>
            </a:prstGeom>
            <a:grp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b="1" dirty="0">
                <a:solidFill>
                  <a:srgbClr val="FF0000"/>
                </a:solidFill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2699792" y="3356992"/>
              <a:ext cx="624927" cy="576064"/>
            </a:xfrm>
            <a:prstGeom prst="rect">
              <a:avLst/>
            </a:prstGeom>
            <a:grp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2051720" y="3933056"/>
            <a:ext cx="2592288" cy="576064"/>
            <a:chOff x="2051720" y="3933056"/>
            <a:chExt cx="2592288" cy="576064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41" name="Прямоугольник 40"/>
            <p:cNvSpPr/>
            <p:nvPr/>
          </p:nvSpPr>
          <p:spPr>
            <a:xfrm>
              <a:off x="2051720" y="3933056"/>
              <a:ext cx="648072" cy="576064"/>
            </a:xfrm>
            <a:prstGeom prst="rect">
              <a:avLst/>
            </a:prstGeom>
            <a:grp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b="1" dirty="0">
                <a:solidFill>
                  <a:srgbClr val="00B050"/>
                </a:solidFill>
              </a:endParaRP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2699792" y="3933056"/>
              <a:ext cx="656456" cy="576064"/>
            </a:xfrm>
            <a:prstGeom prst="rect">
              <a:avLst/>
            </a:prstGeom>
            <a:grp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b="1" dirty="0">
                <a:solidFill>
                  <a:srgbClr val="00B050"/>
                </a:solidFill>
              </a:endParaRPr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3995936" y="3933056"/>
              <a:ext cx="648072" cy="576064"/>
            </a:xfrm>
            <a:prstGeom prst="rect">
              <a:avLst/>
            </a:prstGeom>
            <a:grp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b="1" dirty="0">
                <a:solidFill>
                  <a:srgbClr val="00B050"/>
                </a:solidFill>
              </a:endParaRPr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3347864" y="3933056"/>
              <a:ext cx="648072" cy="576064"/>
            </a:xfrm>
            <a:prstGeom prst="rect">
              <a:avLst/>
            </a:prstGeom>
            <a:grp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b="1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1403648" y="4509120"/>
            <a:ext cx="3240360" cy="576064"/>
            <a:chOff x="1403648" y="4509120"/>
            <a:chExt cx="3240360" cy="57606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46" name="Прямоугольник 45"/>
            <p:cNvSpPr/>
            <p:nvPr/>
          </p:nvSpPr>
          <p:spPr>
            <a:xfrm>
              <a:off x="3995936" y="4509120"/>
              <a:ext cx="648072" cy="576064"/>
            </a:xfrm>
            <a:prstGeom prst="rect">
              <a:avLst/>
            </a:prstGeom>
            <a:grp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3347864" y="4509120"/>
              <a:ext cx="648072" cy="576064"/>
            </a:xfrm>
            <a:prstGeom prst="rect">
              <a:avLst/>
            </a:prstGeom>
            <a:grp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2699792" y="4509120"/>
              <a:ext cx="648072" cy="576064"/>
            </a:xfrm>
            <a:prstGeom prst="rect">
              <a:avLst/>
            </a:prstGeom>
            <a:grp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2051720" y="4509120"/>
              <a:ext cx="648072" cy="576064"/>
            </a:xfrm>
            <a:prstGeom prst="rect">
              <a:avLst/>
            </a:prstGeom>
            <a:grp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1403648" y="4509120"/>
              <a:ext cx="648072" cy="576064"/>
            </a:xfrm>
            <a:prstGeom prst="rect">
              <a:avLst/>
            </a:prstGeom>
            <a:grp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b="1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755576" y="5085184"/>
            <a:ext cx="3888432" cy="576064"/>
            <a:chOff x="755576" y="5085184"/>
            <a:chExt cx="3888432" cy="576064"/>
          </a:xfrm>
          <a:solidFill>
            <a:schemeClr val="bg1"/>
          </a:solidFill>
        </p:grpSpPr>
        <p:sp>
          <p:nvSpPr>
            <p:cNvPr id="52" name="Прямоугольник 51"/>
            <p:cNvSpPr/>
            <p:nvPr/>
          </p:nvSpPr>
          <p:spPr>
            <a:xfrm>
              <a:off x="3995936" y="5085184"/>
              <a:ext cx="648072" cy="576064"/>
            </a:xfrm>
            <a:prstGeom prst="rect">
              <a:avLst/>
            </a:prstGeom>
            <a:grp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b="1" dirty="0">
                <a:solidFill>
                  <a:srgbClr val="00B0F0"/>
                </a:solidFill>
              </a:endParaRPr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3347864" y="5085184"/>
              <a:ext cx="648072" cy="576064"/>
            </a:xfrm>
            <a:prstGeom prst="rect">
              <a:avLst/>
            </a:prstGeom>
            <a:grp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b="1" dirty="0">
                <a:solidFill>
                  <a:srgbClr val="00B0F0"/>
                </a:solidFill>
              </a:endParaRPr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2699792" y="5085184"/>
              <a:ext cx="648072" cy="576064"/>
            </a:xfrm>
            <a:prstGeom prst="rect">
              <a:avLst/>
            </a:prstGeom>
            <a:grp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b="1" dirty="0">
                <a:solidFill>
                  <a:srgbClr val="00B0F0"/>
                </a:solidFill>
              </a:endParaRPr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2051720" y="5085184"/>
              <a:ext cx="648072" cy="576064"/>
            </a:xfrm>
            <a:prstGeom prst="rect">
              <a:avLst/>
            </a:prstGeom>
            <a:grp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b="1" dirty="0">
                <a:solidFill>
                  <a:srgbClr val="00B0F0"/>
                </a:solidFill>
              </a:endParaRPr>
            </a:p>
          </p:txBody>
        </p:sp>
        <p:sp>
          <p:nvSpPr>
            <p:cNvPr id="56" name="Прямоугольник 55"/>
            <p:cNvSpPr/>
            <p:nvPr/>
          </p:nvSpPr>
          <p:spPr>
            <a:xfrm>
              <a:off x="1403648" y="5085184"/>
              <a:ext cx="648072" cy="576064"/>
            </a:xfrm>
            <a:prstGeom prst="rect">
              <a:avLst/>
            </a:prstGeom>
            <a:grp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b="1" dirty="0">
                <a:solidFill>
                  <a:srgbClr val="00B0F0"/>
                </a:solidFill>
              </a:endParaRPr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755576" y="5085184"/>
              <a:ext cx="648072" cy="576064"/>
            </a:xfrm>
            <a:prstGeom prst="rect">
              <a:avLst/>
            </a:prstGeom>
            <a:grp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b="1" dirty="0">
                <a:solidFill>
                  <a:srgbClr val="00B0F0"/>
                </a:solidFill>
              </a:endParaRPr>
            </a:p>
          </p:txBody>
        </p:sp>
      </p:grpSp>
      <p:sp>
        <p:nvSpPr>
          <p:cNvPr id="67" name="Пятно 1 66"/>
          <p:cNvSpPr/>
          <p:nvPr/>
        </p:nvSpPr>
        <p:spPr>
          <a:xfrm>
            <a:off x="4427984" y="1700808"/>
            <a:ext cx="2915816" cy="1512168"/>
          </a:xfrm>
          <a:prstGeom prst="irregularSeal1">
            <a:avLst/>
          </a:prstGeom>
          <a:solidFill>
            <a:schemeClr val="accent3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водоём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68" name="Пятно 1 67"/>
          <p:cNvSpPr/>
          <p:nvPr/>
        </p:nvSpPr>
        <p:spPr>
          <a:xfrm>
            <a:off x="1115616" y="1700808"/>
            <a:ext cx="2808312" cy="1440160"/>
          </a:xfrm>
          <a:prstGeom prst="irregularSeal1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дерево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69" name="Пятно 1 68"/>
          <p:cNvSpPr/>
          <p:nvPr/>
        </p:nvSpPr>
        <p:spPr>
          <a:xfrm>
            <a:off x="5580112" y="3212976"/>
            <a:ext cx="2448272" cy="1368152"/>
          </a:xfrm>
          <a:prstGeom prst="irregularSeal1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птица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70" name="Пятно 1 69"/>
          <p:cNvSpPr/>
          <p:nvPr/>
        </p:nvSpPr>
        <p:spPr>
          <a:xfrm>
            <a:off x="5148064" y="4725144"/>
            <a:ext cx="3600400" cy="1368152"/>
          </a:xfrm>
          <a:prstGeom prst="irregularSeal1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Куча снега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6264696"/>
          </a:xfrm>
          <a:solidFill>
            <a:schemeClr val="bg1"/>
          </a:solidFill>
          <a:ln w="120650" cmpd="tri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3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Оцените свою работу !</a:t>
            </a:r>
            <a:br>
              <a:rPr lang="ru-RU" sz="5300" b="1" dirty="0" smtClean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5300" b="1" dirty="0" smtClean="0">
                <a:solidFill>
                  <a:srgbClr val="C00000"/>
                </a:solidFill>
              </a:rPr>
              <a:t/>
            </a:r>
            <a:br>
              <a:rPr lang="ru-RU" sz="5300" b="1" dirty="0" smtClean="0">
                <a:solidFill>
                  <a:srgbClr val="C00000"/>
                </a:solidFill>
              </a:rPr>
            </a:br>
            <a:r>
              <a:rPr lang="ru-RU" sz="31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В следующий раз все получится!</a:t>
            </a:r>
            <a:r>
              <a:rPr lang="ru-RU" sz="53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/>
            </a:r>
            <a:br>
              <a:rPr lang="ru-RU" sz="53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</a:br>
            <a:r>
              <a:rPr lang="ru-RU" sz="53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   </a:t>
            </a:r>
            <a:r>
              <a:rPr lang="ru-RU" sz="31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Я старался, но у меня не все получилось!</a:t>
            </a:r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/>
            </a:r>
            <a:b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</a:b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/>
            </a:r>
            <a:b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</a:b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Я старался и у меня все получилось!</a:t>
            </a:r>
            <a:endParaRPr lang="ru-RU" sz="5400" b="1" dirty="0"/>
          </a:p>
        </p:txBody>
      </p:sp>
      <p:sp>
        <p:nvSpPr>
          <p:cNvPr id="7" name="Овал 6"/>
          <p:cNvSpPr/>
          <p:nvPr/>
        </p:nvSpPr>
        <p:spPr>
          <a:xfrm>
            <a:off x="755576" y="3068960"/>
            <a:ext cx="504056" cy="504056"/>
          </a:xfrm>
          <a:prstGeom prst="ellipse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55576" y="3861048"/>
            <a:ext cx="504056" cy="504056"/>
          </a:xfrm>
          <a:prstGeom prst="ellipse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55576" y="4797152"/>
            <a:ext cx="576064" cy="48235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6178698"/>
          </a:xfrm>
          <a:ln w="76200">
            <a:solidFill>
              <a:srgbClr val="00B0F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6000" b="1" dirty="0" smtClean="0">
                <a:solidFill>
                  <a:srgbClr val="0070C0"/>
                </a:solidFill>
              </a:rPr>
              <a:t>Проверим!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en-US" sz="5300" b="1" dirty="0" smtClean="0"/>
              <a:t>[</a:t>
            </a:r>
            <a:r>
              <a:rPr lang="ru-RU" sz="5300" b="1" dirty="0" err="1" smtClean="0"/>
              <a:t>ду</a:t>
            </a:r>
            <a:r>
              <a:rPr lang="ru-RU" sz="5300" b="1" dirty="0" err="1" smtClean="0">
                <a:solidFill>
                  <a:srgbClr val="FF0000"/>
                </a:solidFill>
              </a:rPr>
              <a:t>п</a:t>
            </a:r>
            <a:r>
              <a:rPr lang="en-US" sz="5300" b="1" dirty="0" smtClean="0"/>
              <a:t>]</a:t>
            </a:r>
            <a:r>
              <a:rPr lang="ru-RU" sz="5300" b="1" dirty="0" smtClean="0"/>
              <a:t> -ду</a:t>
            </a:r>
            <a:r>
              <a:rPr lang="ru-RU" sz="5300" b="1" dirty="0" smtClean="0">
                <a:solidFill>
                  <a:srgbClr val="FF0000"/>
                </a:solidFill>
              </a:rPr>
              <a:t>б</a:t>
            </a:r>
            <a:r>
              <a:rPr lang="en-US" sz="5300" b="1" dirty="0" smtClean="0"/>
              <a:t/>
            </a:r>
            <a:br>
              <a:rPr lang="en-US" sz="5300" b="1" dirty="0" smtClean="0"/>
            </a:br>
            <a:r>
              <a:rPr lang="en-US" sz="5300" b="1" dirty="0" smtClean="0"/>
              <a:t>[</a:t>
            </a:r>
            <a:r>
              <a:rPr lang="ru-RU" sz="5300" b="1" dirty="0" smtClean="0"/>
              <a:t>пру</a:t>
            </a:r>
            <a:r>
              <a:rPr lang="ru-RU" sz="5300" b="1" dirty="0" smtClean="0">
                <a:solidFill>
                  <a:srgbClr val="FF0000"/>
                </a:solidFill>
              </a:rPr>
              <a:t>т</a:t>
            </a:r>
            <a:r>
              <a:rPr lang="en-US" sz="5300" b="1" dirty="0" smtClean="0"/>
              <a:t>]</a:t>
            </a:r>
            <a:r>
              <a:rPr lang="ru-RU" sz="5300" b="1" dirty="0" smtClean="0"/>
              <a:t> -пру</a:t>
            </a:r>
            <a:r>
              <a:rPr lang="ru-RU" sz="5300" b="1" dirty="0" smtClean="0">
                <a:solidFill>
                  <a:srgbClr val="FF0000"/>
                </a:solidFill>
              </a:rPr>
              <a:t>д</a:t>
            </a:r>
            <a:r>
              <a:rPr lang="en-US" sz="5300" b="1" dirty="0" smtClean="0"/>
              <a:t/>
            </a:r>
            <a:br>
              <a:rPr lang="en-US" sz="5300" b="1" dirty="0" smtClean="0"/>
            </a:br>
            <a:r>
              <a:rPr lang="en-US" sz="5300" b="1" dirty="0" smtClean="0"/>
              <a:t>[</a:t>
            </a:r>
            <a:r>
              <a:rPr lang="ru-RU" sz="5300" b="1" dirty="0" err="1" smtClean="0"/>
              <a:t>стр</a:t>
            </a:r>
            <a:r>
              <a:rPr lang="en-US" sz="5300" b="1" dirty="0" smtClean="0"/>
              <a:t>`</a:t>
            </a:r>
            <a:r>
              <a:rPr lang="ru-RU" sz="5300" b="1" dirty="0" err="1" smtClean="0"/>
              <a:t>и</a:t>
            </a:r>
            <a:r>
              <a:rPr lang="ru-RU" sz="5300" b="1" dirty="0" err="1" smtClean="0">
                <a:solidFill>
                  <a:srgbClr val="FF0000"/>
                </a:solidFill>
              </a:rPr>
              <a:t>ш</a:t>
            </a:r>
            <a:r>
              <a:rPr lang="en-US" sz="5300" b="1" dirty="0" smtClean="0"/>
              <a:t>]</a:t>
            </a:r>
            <a:r>
              <a:rPr lang="ru-RU" sz="5300" b="1" dirty="0" smtClean="0"/>
              <a:t> -стри</a:t>
            </a:r>
            <a:r>
              <a:rPr lang="ru-RU" sz="5300" b="1" dirty="0" smtClean="0">
                <a:solidFill>
                  <a:srgbClr val="FF0000"/>
                </a:solidFill>
              </a:rPr>
              <a:t>ж</a:t>
            </a:r>
            <a:r>
              <a:rPr lang="en-US" sz="5300" b="1" dirty="0" smtClean="0"/>
              <a:t/>
            </a:r>
            <a:br>
              <a:rPr lang="en-US" sz="5300" b="1" dirty="0" smtClean="0"/>
            </a:br>
            <a:r>
              <a:rPr lang="en-US" sz="5300" b="1" dirty="0" smtClean="0"/>
              <a:t>[</a:t>
            </a:r>
            <a:r>
              <a:rPr lang="ru-RU" sz="5300" b="1" dirty="0" err="1" smtClean="0"/>
              <a:t>сугро</a:t>
            </a:r>
            <a:r>
              <a:rPr lang="ru-RU" sz="5300" b="1" dirty="0" err="1" smtClean="0">
                <a:solidFill>
                  <a:srgbClr val="FF0000"/>
                </a:solidFill>
              </a:rPr>
              <a:t>п</a:t>
            </a:r>
            <a:r>
              <a:rPr lang="en-US" sz="5300" b="1" dirty="0" smtClean="0"/>
              <a:t>]</a:t>
            </a:r>
            <a:r>
              <a:rPr lang="ru-RU" sz="5300" b="1" dirty="0" smtClean="0"/>
              <a:t> –сугро</a:t>
            </a:r>
            <a:r>
              <a:rPr lang="ru-RU" sz="5300" b="1" dirty="0" smtClean="0">
                <a:solidFill>
                  <a:srgbClr val="FF0000"/>
                </a:solidFill>
              </a:rPr>
              <a:t>б</a:t>
            </a:r>
            <a:br>
              <a:rPr lang="ru-RU" sz="5300" b="1" dirty="0" smtClean="0">
                <a:solidFill>
                  <a:srgbClr val="FF0000"/>
                </a:solidFill>
              </a:rPr>
            </a:br>
            <a:r>
              <a:rPr lang="ru-RU" sz="4900" b="1" dirty="0" smtClean="0">
                <a:solidFill>
                  <a:srgbClr val="FF0000"/>
                </a:solidFill>
              </a:rPr>
              <a:t>  </a:t>
            </a:r>
            <a:r>
              <a:rPr lang="ru-RU" b="1" dirty="0" smtClean="0"/>
              <a:t>Выделите голосом , то что выделено красным цветом</a:t>
            </a:r>
            <a:r>
              <a:rPr lang="ru-RU" sz="4900" b="1" dirty="0" smtClean="0"/>
              <a:t>.</a:t>
            </a:r>
            <a:br>
              <a:rPr lang="ru-RU" sz="4900" b="1" dirty="0" smtClean="0"/>
            </a:br>
            <a:r>
              <a:rPr lang="ru-RU" sz="4900" b="1" dirty="0" smtClean="0">
                <a:solidFill>
                  <a:srgbClr val="0070C0"/>
                </a:solidFill>
              </a:rPr>
              <a:t>Как называются эти согласные?</a:t>
            </a:r>
            <a:r>
              <a:rPr lang="ru-RU" sz="5300" b="1" dirty="0" smtClean="0">
                <a:solidFill>
                  <a:srgbClr val="0070C0"/>
                </a:solidFill>
              </a:rPr>
              <a:t/>
            </a:r>
            <a:br>
              <a:rPr lang="ru-RU" sz="5300" b="1" dirty="0" smtClean="0">
                <a:solidFill>
                  <a:srgbClr val="0070C0"/>
                </a:solidFill>
              </a:rPr>
            </a:br>
            <a:r>
              <a:rPr lang="ru-RU" sz="5300" b="1" dirty="0" smtClean="0">
                <a:solidFill>
                  <a:srgbClr val="FF0000"/>
                </a:solidFill>
              </a:rPr>
              <a:t/>
            </a:r>
            <a:br>
              <a:rPr lang="ru-RU" sz="5300" b="1" dirty="0" smtClean="0">
                <a:solidFill>
                  <a:srgbClr val="FF0000"/>
                </a:solidFill>
              </a:rPr>
            </a:br>
            <a:r>
              <a:rPr lang="ru-RU" sz="5300" b="1" dirty="0" smtClean="0">
                <a:solidFill>
                  <a:srgbClr val="FF0000"/>
                </a:solidFill>
              </a:rPr>
              <a:t/>
            </a:r>
            <a:br>
              <a:rPr lang="ru-RU" sz="5300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6178698"/>
          </a:xfrm>
          <a:ln w="76200">
            <a:solidFill>
              <a:srgbClr val="00B0F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Звук  </a:t>
            </a:r>
            <a:r>
              <a:rPr lang="ru-RU" b="1" dirty="0" smtClean="0">
                <a:solidFill>
                  <a:srgbClr val="FF0000"/>
                </a:solidFill>
              </a:rPr>
              <a:t>согласный</a:t>
            </a:r>
            <a:r>
              <a:rPr lang="ru-RU" b="1" dirty="0" smtClean="0"/>
              <a:t> проверяй,</a:t>
            </a:r>
            <a:br>
              <a:rPr lang="ru-RU" b="1" dirty="0" smtClean="0"/>
            </a:br>
            <a:r>
              <a:rPr lang="ru-RU" b="1" dirty="0" smtClean="0"/>
              <a:t>Рядом </a:t>
            </a:r>
            <a:r>
              <a:rPr lang="ru-RU" b="1" dirty="0" smtClean="0">
                <a:solidFill>
                  <a:srgbClr val="00B050"/>
                </a:solidFill>
              </a:rPr>
              <a:t>гласный</a:t>
            </a:r>
            <a:r>
              <a:rPr lang="ru-RU" b="1" dirty="0" smtClean="0"/>
              <a:t> подставляй!</a:t>
            </a:r>
            <a:br>
              <a:rPr lang="ru-RU" b="1" dirty="0" smtClean="0"/>
            </a:br>
            <a:r>
              <a:rPr lang="ru-RU" b="1" dirty="0" smtClean="0"/>
              <a:t>Гря</a:t>
            </a:r>
            <a:r>
              <a:rPr lang="ru-RU" b="1" dirty="0" smtClean="0">
                <a:solidFill>
                  <a:srgbClr val="FF0000"/>
                </a:solidFill>
              </a:rPr>
              <a:t>д</a:t>
            </a:r>
            <a:r>
              <a:rPr lang="ru-RU" b="1" dirty="0" smtClean="0"/>
              <a:t>ка. Нет чего? – Нет гря</a:t>
            </a:r>
            <a:r>
              <a:rPr lang="ru-RU" b="1" dirty="0" smtClean="0">
                <a:solidFill>
                  <a:srgbClr val="FF0000"/>
                </a:solidFill>
              </a:rPr>
              <a:t>д</a:t>
            </a:r>
            <a:r>
              <a:rPr lang="ru-RU" b="1" dirty="0" smtClean="0">
                <a:solidFill>
                  <a:srgbClr val="00B050"/>
                </a:solidFill>
              </a:rPr>
              <a:t>о</a:t>
            </a:r>
            <a:r>
              <a:rPr lang="ru-RU" b="1" dirty="0" smtClean="0"/>
              <a:t>к.</a:t>
            </a:r>
            <a:br>
              <a:rPr lang="ru-RU" b="1" dirty="0" smtClean="0"/>
            </a:br>
            <a:r>
              <a:rPr lang="ru-RU" b="1" dirty="0" smtClean="0"/>
              <a:t>А тетра</a:t>
            </a:r>
            <a:r>
              <a:rPr lang="ru-RU" b="1" dirty="0" smtClean="0">
                <a:solidFill>
                  <a:srgbClr val="FF0000"/>
                </a:solidFill>
              </a:rPr>
              <a:t>д</a:t>
            </a:r>
            <a:r>
              <a:rPr lang="ru-RU" b="1" dirty="0" smtClean="0"/>
              <a:t>ка?- Нет тетра</a:t>
            </a:r>
            <a:r>
              <a:rPr lang="ru-RU" b="1" dirty="0" smtClean="0">
                <a:solidFill>
                  <a:srgbClr val="FF0000"/>
                </a:solidFill>
              </a:rPr>
              <a:t>д</a:t>
            </a:r>
            <a:r>
              <a:rPr lang="ru-RU" b="1" dirty="0" smtClean="0">
                <a:solidFill>
                  <a:srgbClr val="00B050"/>
                </a:solidFill>
              </a:rPr>
              <a:t>о</a:t>
            </a:r>
            <a:r>
              <a:rPr lang="ru-RU" b="1" dirty="0" smtClean="0"/>
              <a:t>к.</a:t>
            </a:r>
            <a:br>
              <a:rPr lang="ru-RU" b="1" dirty="0" smtClean="0"/>
            </a:br>
            <a:r>
              <a:rPr lang="ru-RU" b="1" dirty="0" smtClean="0"/>
              <a:t>Зу</a:t>
            </a:r>
            <a:r>
              <a:rPr lang="ru-RU" b="1" dirty="0" smtClean="0">
                <a:solidFill>
                  <a:srgbClr val="FF0000"/>
                </a:solidFill>
              </a:rPr>
              <a:t>б</a:t>
            </a:r>
            <a:r>
              <a:rPr lang="ru-RU" b="1" dirty="0" smtClean="0"/>
              <a:t>ки! Изменили – зу</a:t>
            </a:r>
            <a:r>
              <a:rPr lang="ru-RU" b="1" dirty="0" smtClean="0">
                <a:solidFill>
                  <a:srgbClr val="FF0000"/>
                </a:solidFill>
              </a:rPr>
              <a:t>б</a:t>
            </a:r>
            <a:r>
              <a:rPr lang="ru-RU" b="1" dirty="0" smtClean="0">
                <a:solidFill>
                  <a:srgbClr val="00B050"/>
                </a:solidFill>
              </a:rPr>
              <a:t>ы</a:t>
            </a:r>
            <a:r>
              <a:rPr lang="ru-RU" b="1" dirty="0" smtClean="0"/>
              <a:t>.</a:t>
            </a:r>
            <a:br>
              <a:rPr lang="ru-RU" b="1" dirty="0" smtClean="0"/>
            </a:br>
            <a:r>
              <a:rPr lang="ru-RU" b="1" dirty="0" smtClean="0"/>
              <a:t>Шу</a:t>
            </a:r>
            <a:r>
              <a:rPr lang="ru-RU" b="1" dirty="0" smtClean="0">
                <a:solidFill>
                  <a:srgbClr val="FF0000"/>
                </a:solidFill>
              </a:rPr>
              <a:t>б</a:t>
            </a:r>
            <a:r>
              <a:rPr lang="ru-RU" b="1" dirty="0" smtClean="0"/>
              <a:t>ки! Проверяем – шу</a:t>
            </a:r>
            <a:r>
              <a:rPr lang="ru-RU" b="1" dirty="0" smtClean="0">
                <a:solidFill>
                  <a:srgbClr val="FF0000"/>
                </a:solidFill>
              </a:rPr>
              <a:t>б</a:t>
            </a:r>
            <a:r>
              <a:rPr lang="ru-RU" b="1" dirty="0" smtClean="0">
                <a:solidFill>
                  <a:srgbClr val="00B050"/>
                </a:solidFill>
              </a:rPr>
              <a:t>ы</a:t>
            </a:r>
            <a:r>
              <a:rPr lang="ru-RU" b="1" dirty="0" smtClean="0"/>
              <a:t>.</a:t>
            </a:r>
            <a:br>
              <a:rPr lang="ru-RU" b="1" dirty="0" smtClean="0"/>
            </a:br>
            <a:r>
              <a:rPr lang="ru-RU" b="1" dirty="0" smtClean="0"/>
              <a:t>Мы сомнительный </a:t>
            </a:r>
            <a:r>
              <a:rPr lang="ru-RU" b="1" dirty="0" smtClean="0">
                <a:solidFill>
                  <a:srgbClr val="FF0000"/>
                </a:solidFill>
              </a:rPr>
              <a:t>согласный</a:t>
            </a: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b="1" dirty="0" smtClean="0"/>
              <a:t>Проявляем звуком </a:t>
            </a:r>
            <a:r>
              <a:rPr lang="ru-RU" b="1" dirty="0" smtClean="0">
                <a:solidFill>
                  <a:srgbClr val="00B050"/>
                </a:solidFill>
              </a:rPr>
              <a:t>гласным! 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6178698"/>
          </a:xfrm>
          <a:ln w="76200">
            <a:solidFill>
              <a:srgbClr val="00B0F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6000" b="1" dirty="0" smtClean="0"/>
              <a:t>Прочитайте правило тётушки Совы на стр.112.</a:t>
            </a:r>
            <a:br>
              <a:rPr lang="ru-RU" sz="6000" b="1" dirty="0" smtClean="0"/>
            </a:br>
            <a:r>
              <a:rPr lang="ru-RU" sz="6000" b="1" dirty="0" smtClean="0"/>
              <a:t>Что </a:t>
            </a:r>
            <a:r>
              <a:rPr lang="ru-RU" sz="6000" b="1" dirty="0" smtClean="0">
                <a:solidFill>
                  <a:srgbClr val="FF0000"/>
                </a:solidFill>
              </a:rPr>
              <a:t>нового</a:t>
            </a:r>
            <a:r>
              <a:rPr lang="ru-RU" sz="6000" b="1" dirty="0" smtClean="0"/>
              <a:t> мы узнали?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ЮРИИ\Desktop\16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3429000"/>
            <a:ext cx="1648983" cy="1832204"/>
          </a:xfrm>
          <a:prstGeom prst="rect">
            <a:avLst/>
          </a:prstGeom>
          <a:noFill/>
        </p:spPr>
      </p:pic>
      <p:pic>
        <p:nvPicPr>
          <p:cNvPr id="10" name="Picture 3" descr="C:\Users\ЮРИИ\Desktop\16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1340768"/>
            <a:ext cx="1648983" cy="1832204"/>
          </a:xfrm>
          <a:prstGeom prst="rect">
            <a:avLst/>
          </a:prstGeom>
          <a:noFill/>
        </p:spPr>
      </p:pic>
      <p:pic>
        <p:nvPicPr>
          <p:cNvPr id="15362" name="Picture 2" descr="C:\Users\ЮРИИ\Desktop\333770764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692696"/>
            <a:ext cx="5328592" cy="50941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2132856"/>
            <a:ext cx="4834880" cy="1656184"/>
          </a:xfrm>
        </p:spPr>
        <p:txBody>
          <a:bodyPr>
            <a:noAutofit/>
          </a:bodyPr>
          <a:lstStyle/>
          <a:p>
            <a:r>
              <a:rPr lang="ru-RU" sz="8000" b="1" dirty="0" smtClean="0"/>
              <a:t>гла</a:t>
            </a:r>
            <a:r>
              <a:rPr lang="ru-RU" sz="8000" b="1" dirty="0" smtClean="0">
                <a:solidFill>
                  <a:srgbClr val="FF0000"/>
                </a:solidFill>
              </a:rPr>
              <a:t>д</a:t>
            </a:r>
            <a:r>
              <a:rPr lang="ru-RU" sz="8000" b="1" dirty="0" smtClean="0"/>
              <a:t>кий</a:t>
            </a:r>
            <a:endParaRPr lang="ru-RU" sz="80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300192" y="1700808"/>
            <a:ext cx="914400" cy="914400"/>
          </a:xfrm>
          <a:prstGeom prst="rect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</a:rPr>
              <a:t>д</a:t>
            </a:r>
            <a:endParaRPr lang="ru-RU" sz="8000" b="1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28184" y="4005064"/>
            <a:ext cx="914400" cy="914400"/>
          </a:xfrm>
          <a:prstGeom prst="rect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err="1" smtClean="0">
                <a:solidFill>
                  <a:srgbClr val="FFFF00"/>
                </a:solidFill>
              </a:rPr>
              <a:t>т</a:t>
            </a:r>
            <a:endParaRPr lang="ru-RU" sz="9600" b="1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39752" y="2492896"/>
            <a:ext cx="792088" cy="1274440"/>
          </a:xfrm>
          <a:prstGeom prst="rect">
            <a:avLst/>
          </a:prstGeom>
          <a:solidFill>
            <a:schemeClr val="bg1">
              <a:lumMod val="5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0" y="1886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    </a:t>
            </a:r>
            <a:r>
              <a:rPr lang="ru-RU" sz="3200" b="1" dirty="0" smtClean="0">
                <a:solidFill>
                  <a:srgbClr val="FF0000"/>
                </a:solidFill>
              </a:rPr>
              <a:t>Помогите рыбкам написать слова правильно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512" y="5373216"/>
            <a:ext cx="8712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Подберите проверочные слова. Рассуждайте так: проверочное слово «гла</a:t>
            </a:r>
            <a:r>
              <a:rPr lang="ru-RU" sz="3200" b="1" dirty="0" smtClean="0">
                <a:solidFill>
                  <a:srgbClr val="FF0000"/>
                </a:solidFill>
              </a:rPr>
              <a:t>д</a:t>
            </a:r>
            <a:r>
              <a:rPr lang="ru-RU" sz="3200" b="1" dirty="0" smtClean="0">
                <a:solidFill>
                  <a:srgbClr val="00B050"/>
                </a:solidFill>
              </a:rPr>
              <a:t>е</a:t>
            </a:r>
            <a:r>
              <a:rPr lang="ru-RU" sz="3200" b="1" dirty="0" smtClean="0"/>
              <a:t>нький», значит  пишется «гла</a:t>
            </a:r>
            <a:r>
              <a:rPr lang="ru-RU" sz="3200" b="1" dirty="0" smtClean="0">
                <a:solidFill>
                  <a:srgbClr val="FF0000"/>
                </a:solidFill>
              </a:rPr>
              <a:t>д</a:t>
            </a:r>
            <a:r>
              <a:rPr lang="ru-RU" sz="3200" b="1" dirty="0" smtClean="0"/>
              <a:t>кий»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ЮРИИ\Desktop\16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3429000"/>
            <a:ext cx="1648983" cy="1832204"/>
          </a:xfrm>
          <a:prstGeom prst="rect">
            <a:avLst/>
          </a:prstGeom>
          <a:noFill/>
        </p:spPr>
      </p:pic>
      <p:pic>
        <p:nvPicPr>
          <p:cNvPr id="10" name="Picture 3" descr="C:\Users\ЮРИИ\Desktop\16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1268760"/>
            <a:ext cx="1648983" cy="1832204"/>
          </a:xfrm>
          <a:prstGeom prst="rect">
            <a:avLst/>
          </a:prstGeom>
          <a:noFill/>
        </p:spPr>
      </p:pic>
      <p:pic>
        <p:nvPicPr>
          <p:cNvPr id="15362" name="Picture 2" descr="C:\Users\ЮРИИ\Desktop\333770764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692696"/>
            <a:ext cx="5328592" cy="50941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2132856"/>
            <a:ext cx="4834880" cy="1656184"/>
          </a:xfrm>
        </p:spPr>
        <p:txBody>
          <a:bodyPr>
            <a:noAutofit/>
          </a:bodyPr>
          <a:lstStyle/>
          <a:p>
            <a:r>
              <a:rPr lang="ru-RU" sz="11500" b="1" dirty="0" smtClean="0"/>
              <a:t>тра</a:t>
            </a:r>
            <a:r>
              <a:rPr lang="ru-RU" sz="11500" b="1" dirty="0" smtClean="0">
                <a:solidFill>
                  <a:srgbClr val="FF0000"/>
                </a:solidFill>
              </a:rPr>
              <a:t>в</a:t>
            </a:r>
            <a:r>
              <a:rPr lang="ru-RU" sz="11500" b="1" dirty="0" smtClean="0"/>
              <a:t>ка</a:t>
            </a:r>
            <a:endParaRPr lang="ru-RU" sz="115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300192" y="1700808"/>
            <a:ext cx="914400" cy="914400"/>
          </a:xfrm>
          <a:prstGeom prst="rect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</a:rPr>
              <a:t>ф</a:t>
            </a:r>
            <a:endParaRPr lang="ru-RU" sz="8000" b="1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00192" y="4005064"/>
            <a:ext cx="842392" cy="914400"/>
          </a:xfrm>
          <a:prstGeom prst="rect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err="1" smtClean="0">
                <a:solidFill>
                  <a:srgbClr val="FFFF00"/>
                </a:solidFill>
              </a:rPr>
              <a:t>в</a:t>
            </a:r>
            <a:endParaRPr lang="ru-RU" sz="9600" b="1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43808" y="2348880"/>
            <a:ext cx="720080" cy="1296144"/>
          </a:xfrm>
          <a:prstGeom prst="rect">
            <a:avLst/>
          </a:prstGeom>
          <a:solidFill>
            <a:schemeClr val="bg1">
              <a:lumMod val="5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ЮРИИ\Desktop\16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3429000"/>
            <a:ext cx="1648983" cy="1832204"/>
          </a:xfrm>
          <a:prstGeom prst="rect">
            <a:avLst/>
          </a:prstGeom>
          <a:noFill/>
        </p:spPr>
      </p:pic>
      <p:pic>
        <p:nvPicPr>
          <p:cNvPr id="10" name="Picture 3" descr="C:\Users\ЮРИИ\Desktop\16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1340768"/>
            <a:ext cx="1648983" cy="1832204"/>
          </a:xfrm>
          <a:prstGeom prst="rect">
            <a:avLst/>
          </a:prstGeom>
          <a:noFill/>
        </p:spPr>
      </p:pic>
      <p:pic>
        <p:nvPicPr>
          <p:cNvPr id="15362" name="Picture 2" descr="C:\Users\ЮРИИ\Desktop\333770764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692696"/>
            <a:ext cx="5328592" cy="50941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2132856"/>
            <a:ext cx="4834880" cy="1656184"/>
          </a:xfrm>
        </p:spPr>
        <p:txBody>
          <a:bodyPr>
            <a:noAutofit/>
          </a:bodyPr>
          <a:lstStyle/>
          <a:p>
            <a:r>
              <a:rPr lang="ru-RU" sz="8000" b="1" dirty="0" smtClean="0"/>
              <a:t>сколь</a:t>
            </a:r>
            <a:r>
              <a:rPr lang="ru-RU" sz="8000" b="1" dirty="0" smtClean="0">
                <a:solidFill>
                  <a:srgbClr val="FF0000"/>
                </a:solidFill>
              </a:rPr>
              <a:t>з</a:t>
            </a:r>
            <a:r>
              <a:rPr lang="ru-RU" sz="8000" b="1" dirty="0" smtClean="0"/>
              <a:t>кий</a:t>
            </a:r>
            <a:endParaRPr lang="ru-RU" sz="80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300192" y="1700808"/>
            <a:ext cx="914400" cy="914400"/>
          </a:xfrm>
          <a:prstGeom prst="rect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</a:rPr>
              <a:t>з</a:t>
            </a:r>
            <a:endParaRPr lang="ru-RU" sz="8000" b="1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28184" y="4005064"/>
            <a:ext cx="914400" cy="914400"/>
          </a:xfrm>
          <a:prstGeom prst="rect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err="1" smtClean="0">
                <a:solidFill>
                  <a:srgbClr val="FFFF00"/>
                </a:solidFill>
              </a:rPr>
              <a:t>с</a:t>
            </a:r>
            <a:endParaRPr lang="ru-RU" sz="9600" b="1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987824" y="2348880"/>
            <a:ext cx="576064" cy="1274440"/>
          </a:xfrm>
          <a:prstGeom prst="rect">
            <a:avLst/>
          </a:prstGeom>
          <a:solidFill>
            <a:schemeClr val="bg1">
              <a:lumMod val="5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ЮРИИ\Desktop\16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3429000"/>
            <a:ext cx="1648983" cy="1832204"/>
          </a:xfrm>
          <a:prstGeom prst="rect">
            <a:avLst/>
          </a:prstGeom>
          <a:noFill/>
        </p:spPr>
      </p:pic>
      <p:pic>
        <p:nvPicPr>
          <p:cNvPr id="10" name="Picture 3" descr="C:\Users\ЮРИИ\Desktop\16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1340768"/>
            <a:ext cx="1648983" cy="1832204"/>
          </a:xfrm>
          <a:prstGeom prst="rect">
            <a:avLst/>
          </a:prstGeom>
          <a:noFill/>
        </p:spPr>
      </p:pic>
      <p:pic>
        <p:nvPicPr>
          <p:cNvPr id="15362" name="Picture 2" descr="C:\Users\ЮРИИ\Desktop\333770764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692696"/>
            <a:ext cx="5328592" cy="50941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2132856"/>
            <a:ext cx="4834880" cy="1656184"/>
          </a:xfrm>
        </p:spPr>
        <p:txBody>
          <a:bodyPr>
            <a:noAutofit/>
          </a:bodyPr>
          <a:lstStyle/>
          <a:p>
            <a:r>
              <a:rPr lang="ru-RU" sz="9600" b="1" dirty="0" smtClean="0"/>
              <a:t>сла</a:t>
            </a:r>
            <a:r>
              <a:rPr lang="ru-RU" sz="9600" b="1" dirty="0" smtClean="0">
                <a:solidFill>
                  <a:srgbClr val="FF0000"/>
                </a:solidFill>
              </a:rPr>
              <a:t>д</a:t>
            </a:r>
            <a:r>
              <a:rPr lang="ru-RU" sz="9600" b="1" dirty="0" smtClean="0"/>
              <a:t>кий</a:t>
            </a:r>
            <a:endParaRPr lang="ru-RU" sz="96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300192" y="1700808"/>
            <a:ext cx="914400" cy="914400"/>
          </a:xfrm>
          <a:prstGeom prst="rect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FFFF00"/>
                </a:solidFill>
              </a:rPr>
              <a:t>д</a:t>
            </a:r>
            <a:endParaRPr lang="ru-RU" sz="8000" b="1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28184" y="4005064"/>
            <a:ext cx="914400" cy="914400"/>
          </a:xfrm>
          <a:prstGeom prst="rect">
            <a:avLst/>
          </a:prstGeom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err="1" smtClean="0">
                <a:solidFill>
                  <a:srgbClr val="FFFF00"/>
                </a:solidFill>
              </a:rPr>
              <a:t>т</a:t>
            </a:r>
            <a:endParaRPr lang="ru-RU" sz="9600" b="1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39752" y="2492896"/>
            <a:ext cx="864096" cy="1274440"/>
          </a:xfrm>
          <a:prstGeom prst="rect">
            <a:avLst/>
          </a:prstGeom>
          <a:solidFill>
            <a:schemeClr val="bg1">
              <a:lumMod val="5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122</Words>
  <Application>Microsoft Office PowerPoint</Application>
  <PresentationFormat>Экран (4:3)</PresentationFormat>
  <Paragraphs>80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    </vt:lpstr>
      <vt:lpstr>      </vt:lpstr>
      <vt:lpstr>        Проверим! [дуп] -дуб [прут] -пруд [стр`иш] -стриж [сугроп] –сугроб   Выделите голосом , то что выделено красным цветом. Как называются эти согласные?        </vt:lpstr>
      <vt:lpstr>       Звук  согласный проверяй, Рядом гласный подставляй! Грядка. Нет чего? – Нет грядок. А тетрадка?- Нет тетрадок. Зубки! Изменили – зубы. Шубки! Проверяем – шубы. Мы сомнительный согласный  Проявляем звуком гласным!         </vt:lpstr>
      <vt:lpstr>   Прочитайте правило тётушки Совы на стр.112. Что нового мы узнали?      </vt:lpstr>
      <vt:lpstr>гладкий</vt:lpstr>
      <vt:lpstr>травка</vt:lpstr>
      <vt:lpstr>скользкий</vt:lpstr>
      <vt:lpstr>сладкий</vt:lpstr>
      <vt:lpstr>мороз</vt:lpstr>
      <vt:lpstr>холод</vt:lpstr>
      <vt:lpstr>поезд</vt:lpstr>
      <vt:lpstr>посадка</vt:lpstr>
      <vt:lpstr>хлеб</vt:lpstr>
      <vt:lpstr>Стр. 112 Упр. 210      </vt:lpstr>
      <vt:lpstr>  Найди проверочное слово        Ловкий       </vt:lpstr>
      <vt:lpstr>  Найди проверочное слово        медком       </vt:lpstr>
      <vt:lpstr>  Найди проверочное слово         Лётчик       </vt:lpstr>
      <vt:lpstr>  Найди проверочное слово        лёгкий       </vt:lpstr>
      <vt:lpstr>Оцените свою работу !  В следующий раз все получится!     Я старался, но у меня не все получилось!   Я старался и у меня все получилось!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cp:lastModifiedBy>света</cp:lastModifiedBy>
  <cp:revision>42</cp:revision>
  <dcterms:created xsi:type="dcterms:W3CDTF">2013-11-27T14:33:53Z</dcterms:created>
  <dcterms:modified xsi:type="dcterms:W3CDTF">2016-01-26T04:46:35Z</dcterms:modified>
</cp:coreProperties>
</file>