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21"/>
  </p:notesMasterIdLst>
  <p:sldIdLst>
    <p:sldId id="281" r:id="rId2"/>
    <p:sldId id="282" r:id="rId3"/>
    <p:sldId id="256" r:id="rId4"/>
    <p:sldId id="276" r:id="rId5"/>
    <p:sldId id="290" r:id="rId6"/>
    <p:sldId id="284" r:id="rId7"/>
    <p:sldId id="285" r:id="rId8"/>
    <p:sldId id="286" r:id="rId9"/>
    <p:sldId id="269" r:id="rId10"/>
    <p:sldId id="268" r:id="rId11"/>
    <p:sldId id="271" r:id="rId12"/>
    <p:sldId id="289" r:id="rId13"/>
    <p:sldId id="291" r:id="rId14"/>
    <p:sldId id="292" r:id="rId15"/>
    <p:sldId id="277" r:id="rId16"/>
    <p:sldId id="272" r:id="rId17"/>
    <p:sldId id="287" r:id="rId18"/>
    <p:sldId id="288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82" autoAdjust="0"/>
  </p:normalViewPr>
  <p:slideViewPr>
    <p:cSldViewPr>
      <p:cViewPr varScale="1">
        <p:scale>
          <a:sx n="48" d="100"/>
          <a:sy n="4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96E9F5E-2988-4B97-9B5A-0B59206282CA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D80A58-DCA7-48BE-B052-2416EB453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D1B9A-3CAD-4132-8A2D-5DE885FF78E0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558057-09A3-484C-AFE3-1C8163D4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579A-5D45-4B98-B9CA-A61E427D1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2921-B098-4888-A555-189FFAF75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A6C7-899D-461A-A077-14A30911E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BBC2A-F771-4E34-A064-7CF4F72D6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F4B09-2358-495B-B79E-70436F63C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68DF11-5DEC-43EF-80F1-53364E905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BBC217-FC64-421F-8070-D28D9BD3A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97F1-DC09-452C-8FA3-1C90EFD09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594B0-84FF-491F-BBC0-34C13DA6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7D0C9C-255A-48B9-9D2B-F6ACC8125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62FE43-CFA9-491C-9180-B8A710940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8" r:id="rId2"/>
    <p:sldLayoutId id="2147483943" r:id="rId3"/>
    <p:sldLayoutId id="2147483944" r:id="rId4"/>
    <p:sldLayoutId id="2147483945" r:id="rId5"/>
    <p:sldLayoutId id="2147483946" r:id="rId6"/>
    <p:sldLayoutId id="2147483939" r:id="rId7"/>
    <p:sldLayoutId id="2147483947" r:id="rId8"/>
    <p:sldLayoutId id="2147483948" r:id="rId9"/>
    <p:sldLayoutId id="2147483940" r:id="rId10"/>
    <p:sldLayoutId id="21474839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214313" y="2786063"/>
            <a:ext cx="521493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/>
          </a:p>
          <a:p>
            <a:endParaRPr lang="ru-RU" sz="1600" i="1"/>
          </a:p>
          <a:p>
            <a:endParaRPr lang="ru-RU" sz="1600" i="1"/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Первая квалификационная категория по должности учитель начальных классов.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Дата аттестации: декабрь 2015 г.</a:t>
            </a:r>
          </a:p>
          <a:p>
            <a:endParaRPr lang="ru-RU" sz="16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Стаж педагогической работы: 6 лет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В данной должности: 6 лет.</a:t>
            </a:r>
          </a:p>
        </p:txBody>
      </p:sp>
      <p:pic>
        <p:nvPicPr>
          <p:cNvPr id="9219" name="Рисунок 3" descr="DSC_01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8625"/>
            <a:ext cx="33639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857500" y="142875"/>
            <a:ext cx="3357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/>
              <a:t>Учить сегодня - сложная задача, </a:t>
            </a:r>
            <a:br>
              <a:rPr lang="ru-RU" sz="1200" b="1" i="1"/>
            </a:br>
            <a:r>
              <a:rPr lang="ru-RU" sz="1200" b="1" i="1"/>
              <a:t>Ученье, как вершина,  нас зовет </a:t>
            </a:r>
            <a:br>
              <a:rPr lang="ru-RU" sz="1200" b="1" i="1"/>
            </a:br>
            <a:r>
              <a:rPr lang="ru-RU" sz="1200" b="1" i="1"/>
              <a:t>Быть современным, грамотным, </a:t>
            </a:r>
            <a:br>
              <a:rPr lang="ru-RU" sz="1200" b="1" i="1"/>
            </a:br>
            <a:r>
              <a:rPr lang="ru-RU" sz="1200" b="1" i="1"/>
              <a:t>а это значит - учить себя,</a:t>
            </a:r>
            <a:br>
              <a:rPr lang="ru-RU" sz="1200" b="1" i="1"/>
            </a:br>
            <a:r>
              <a:rPr lang="ru-RU" sz="1200" b="1" i="1"/>
              <a:t>чтоб двигаться  вперед!</a:t>
            </a:r>
            <a:endParaRPr lang="ru-RU" sz="1200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14313" y="928688"/>
            <a:ext cx="82153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Мардасова С.А.,</a:t>
            </a:r>
          </a:p>
          <a:p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МБОУ ВМР «Семенковская основная школа 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имени С.В. Солодягина </a:t>
            </a:r>
          </a:p>
          <a:p>
            <a:endParaRPr lang="ru-RU" sz="2000" i="1"/>
          </a:p>
          <a:p>
            <a:r>
              <a:rPr lang="ru-RU" sz="2000" i="1"/>
              <a:t> </a:t>
            </a:r>
          </a:p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42875" y="5715000"/>
            <a:ext cx="521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http://sv-mardasova.ucoz.ru</a:t>
            </a:r>
            <a:r>
              <a:rPr lang="en-US" sz="1600"/>
              <a:t>/</a:t>
            </a:r>
            <a:endParaRPr lang="ru-RU" sz="1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DSCN03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785938"/>
            <a:ext cx="3111500" cy="41497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86728" cy="172560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/>
              <a:t>Программа рассчитана  на 15 занятий, </a:t>
            </a:r>
            <a:br>
              <a:rPr lang="ru-RU" sz="3200" dirty="0" smtClean="0"/>
            </a:br>
            <a:r>
              <a:rPr lang="ru-RU" sz="3200" dirty="0" smtClean="0"/>
              <a:t>каждое по 30-40  мин. </a:t>
            </a:r>
            <a:br>
              <a:rPr lang="ru-RU" sz="3200" dirty="0" smtClean="0"/>
            </a:br>
            <a:r>
              <a:rPr lang="ru-RU" sz="3200" dirty="0" smtClean="0"/>
              <a:t>Состав 10-16 человек. </a:t>
            </a:r>
            <a:endParaRPr lang="ru-RU" sz="3200" dirty="0"/>
          </a:p>
        </p:txBody>
      </p:sp>
      <p:pic>
        <p:nvPicPr>
          <p:cNvPr id="18436" name="Рисунок 5" descr="DSCN03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571750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DSCN04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3429000"/>
            <a:ext cx="2428875" cy="3238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3686172" cy="654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Структура занятия:</a:t>
            </a:r>
            <a:endParaRPr lang="ru-RU" sz="2800" dirty="0"/>
          </a:p>
        </p:txBody>
      </p:sp>
      <p:pic>
        <p:nvPicPr>
          <p:cNvPr id="19460" name="Рисунок 4" descr="DSCN04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857500"/>
            <a:ext cx="2428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 rot="10800000" flipV="1">
            <a:off x="142875" y="785813"/>
            <a:ext cx="82153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1этап (вводный этап) - приветствие, разминка.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Цель: создание в группе доверительной атмосферы, чувства общности с членами группы.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2 этап (основной) - совокупность психотехнических упражнений направленных на реализацию содержания коррекционно - развивающего занятия.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3 этап (заключительный)-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обратная связь, выводы,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рефлексия, прощание.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Цель: подведение итогов занятия,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закрепление нового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7615238" cy="3162300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диагностические процедуры,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терапии,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 – этюды,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моделирование коммуникативных ситуаций,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ролевая игра,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тренировка эффективного поведения,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конфликтной ситуации.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Методы и методологические приемы работы:</a:t>
            </a:r>
            <a:endParaRPr lang="ru-RU" sz="28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00034" y="485776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программы «Мир общения» представлено на сайте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http://sv-mardasova.ucoz.net/</a:t>
            </a:r>
            <a:endParaRPr lang="ru-RU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401050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866"/>
                <a:gridCol w="3100438"/>
                <a:gridCol w="685776"/>
              </a:tblGrid>
              <a:tr h="51910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Раздел программы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Тема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этап.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Мотивация на проведение тренинга.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сплоченности группы.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«Мы - команда»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«Наши сходства и различия»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85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этап.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эмоциональной сферы. Чувства людей. Знакомство с фундаментальными эмоциями: интерес, радость, удивление, печаль (страдание), гнев, страх. Ситуации их возникновения, особенности интонации, мимики, пантомимики и жестов в различных эмоциях. Создание условий для понимания детьми собственных эмоций. Обучение умению говорить о своих чувствах. Обучение детей пониманию эмоционального состояния других. Создание условий для формирования механизма эмоциональной регуляции поведения ребенка.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чувствуют другие?»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Проявление эмоций и чувств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Общение и умение слушать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навыки. Приветствие.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навыки. Разговор по телефону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вам хочу сказать…»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общения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Конфликты и пути решения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и другие»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«Моя лесенка успехов»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525" name="Rectangle 2"/>
          <p:cNvSpPr>
            <a:spLocks noChangeArrowheads="1"/>
          </p:cNvSpPr>
          <p:nvPr/>
        </p:nvSpPr>
        <p:spPr bwMode="auto">
          <a:xfrm>
            <a:off x="1785938" y="285750"/>
            <a:ext cx="5214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планирование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развивающих занятий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8" y="1071563"/>
          <a:ext cx="8429625" cy="271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579"/>
                <a:gridCol w="2580524"/>
                <a:gridCol w="1218581"/>
              </a:tblGrid>
              <a:tr h="4405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Раздел программы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Тема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Кол-во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7056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Заключительный этап.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итогов. Анализ проведенных занятий. Оценка достижений.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Заключительное занятие</a:t>
                      </a:r>
                    </a:p>
                    <a:p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</a:tr>
              <a:tr h="1137056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Итого:15 занятий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48" name="Rectangle 2"/>
          <p:cNvSpPr>
            <a:spLocks noChangeArrowheads="1"/>
          </p:cNvSpPr>
          <p:nvPr/>
        </p:nvSpPr>
        <p:spPr bwMode="auto">
          <a:xfrm>
            <a:off x="1785938" y="285750"/>
            <a:ext cx="5214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планирование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 </a:t>
            </a: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развивающих занятий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357688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Для родителей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удовлетворять естественную потребность ребёнка в общении (отвечать на вопросы ребёнка, включать его в совместную деятельность);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отводить и организовывать время для игровых занятий, прогулок, для общения.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стимулировать участие ребёнка в коллективных делах, играх;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поощрять ролевые игры; в которых развиваются навыки общения, лидерские качества и умения подчиняться (;</a:t>
            </a:r>
          </a:p>
          <a:p>
            <a:pPr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приучать ребёнка признавать и адекватно выполнять правила, предложенные взрослым.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Рекомендации</a:t>
            </a:r>
            <a:endParaRPr lang="ru-RU" sz="2800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429125" y="1071563"/>
            <a:ext cx="4395788" cy="5643562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педагогов</a:t>
            </a:r>
          </a:p>
          <a:p>
            <a:pPr indent="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включать каждого учащегося в специально организованные ситуации коммуникации, когда он должен слушать, читать, излагать определённые вопросы письменно или устно;</a:t>
            </a:r>
          </a:p>
          <a:p>
            <a:pPr indent="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обеспечить рефлексию учащимся его действий в коммуникации с другими людьми;</a:t>
            </a:r>
          </a:p>
          <a:p>
            <a:pPr indent="4572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ставить перед учащимся дальнейшие образовательные задачи по развитию умений коммуникации в соответствии с результатами рефлексии;</a:t>
            </a:r>
          </a:p>
          <a:p>
            <a:pPr indent="457200" eaLnBrk="0" hangingPunct="0">
              <a:spcBef>
                <a:spcPts val="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взаимное рецензирование, при этом отмечать достоинства и недостатки, высказывая мнения об оценке.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Показатели уровня развития коммуникативных УУД </a:t>
            </a:r>
            <a:r>
              <a:rPr lang="ru-RU" sz="2800" dirty="0" err="1" smtClean="0"/>
              <a:t>группыобучающихся</a:t>
            </a:r>
            <a:r>
              <a:rPr lang="ru-RU" sz="2800" dirty="0" smtClean="0"/>
              <a:t> (до и после реализации программы</a:t>
            </a:r>
            <a:br>
              <a:rPr lang="ru-RU" sz="2800" dirty="0" smtClean="0"/>
            </a:br>
            <a:r>
              <a:rPr lang="ru-RU" sz="2800" dirty="0" smtClean="0"/>
              <a:t> «Мир общения»)</a:t>
            </a:r>
            <a:endParaRPr lang="ru-RU" sz="2800" dirty="0"/>
          </a:p>
        </p:txBody>
      </p:sp>
      <p:pic>
        <p:nvPicPr>
          <p:cNvPr id="24579" name="Диаграмма 1"/>
          <p:cNvPicPr>
            <a:picLocks noChangeArrowheads="1"/>
          </p:cNvPicPr>
          <p:nvPr/>
        </p:nvPicPr>
        <p:blipFill>
          <a:blip r:embed="rId2"/>
          <a:srcRect b="-89"/>
          <a:stretch>
            <a:fillRect/>
          </a:stretch>
        </p:blipFill>
        <p:spPr bwMode="auto">
          <a:xfrm>
            <a:off x="857250" y="1928813"/>
            <a:ext cx="67865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71500" y="5500688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помощью Т-критерия Вилкоксона мы оценили достоверность сдвига  в уровне показателей развития коммуникативных УУД, что позволило сделать вывод об эффективности реализуемой программы.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2"/>
          </a:xfrm>
        </p:spPr>
        <p:txBody>
          <a:bodyPr/>
          <a:lstStyle/>
          <a:p>
            <a:r>
              <a:rPr lang="ru-RU" dirty="0" smtClean="0"/>
              <a:t>Данная программа адресована учителям начальных классов , психологам, работающим с обучающимися первых классов в соответствии с требованиями ФГОС НОО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5603" name="Picture 3" descr="E:\Изображение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2654414" cy="3643314"/>
          </a:xfrm>
          <a:prstGeom prst="rect">
            <a:avLst/>
          </a:prstGeom>
          <a:noFill/>
        </p:spPr>
      </p:pic>
      <p:pic>
        <p:nvPicPr>
          <p:cNvPr id="25604" name="Picture 4" descr="E:\Изображение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265441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285750" y="785813"/>
            <a:ext cx="8572500" cy="5786437"/>
          </a:xfrm>
        </p:spPr>
        <p:txBody>
          <a:bodyPr>
            <a:normAutofit fontScale="85000" lnSpcReduction="20000"/>
          </a:bodyPr>
          <a:lstStyle/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разработки программы: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Максимова А. А. Учим общаться детей 6-10 лет. Методическое пособие. - М.: Творческий центр, 2005. – 78 с.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Общение и речь: Развитие речи у детей в общении со взрослыми / Под ред. М.И. Лисиной. - М.: Педагогика, 1985. — 208 с.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Психологическая профилактика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развивающие занятия / авт.-сост. Е.Д. Шваб. – 2-е изд. – Волгоград: Учитель, 2011. – 167 с. 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О.В. Психотехнические игры в начальной школе. Методическое пособие. -  М.: МОСУ, 1995, 32 с.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Хухлаева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О.В. Практические материалы для работы с детьми 3-9 лет. Психологические игры, упражнения, сказки. -  М.: Генезис , 2007. 176 с.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Шипицина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Л.М. Азбука общения. СПб, 1996.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Крылова И. В. Программа коррекционно-развивающих занятий по формированию эмоционально-волевой и коммуникативной деятельности у детей младшего школьного возраста [Электронный ресурс] / И.В. Крылова. – Режим доступа: http://www.gmpmpk.ru/helpparents/111-krylova-emocionalno-volevaya-deyatelnost –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с экрана. – (Дата обращения: 21.01.2013).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написание теоретической части:</a:t>
            </a:r>
          </a:p>
          <a:p>
            <a:pPr marL="452628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Бурлачук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Л.Ф., Морозов С.М. Словарь – справочник по психодиагностике / Л.Ф.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Бурлачук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С.М. Морозов. – СПб.: Питер, 2000. – 528 с.</a:t>
            </a:r>
          </a:p>
          <a:p>
            <a:pPr marL="452628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 проектировать универсальные учебные действия в начальной школе. От действия к мысли: пособие для учителя / Под ред. А.Г.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– 2-е изд. – М.: Просвещение, 2010. – 152 с. </a:t>
            </a:r>
          </a:p>
          <a:p>
            <a:pPr marL="452628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/  М – во образования и науки Рос. Федерации. – М.: Просвещение, 2010. – 31 с. – (Стандарты второго поколения).</a:t>
            </a:r>
          </a:p>
          <a:p>
            <a:pPr marL="45085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3429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Литература 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СПАСИБО ЗА ВНИМАНИЕ!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428625" y="142875"/>
            <a:ext cx="835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МБОУ ВМР «Семенковская основная школа имени С.В. Солодягина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4" descr="scho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714375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Изображение 1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642938"/>
            <a:ext cx="3500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IMG_94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00438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Копия IMG_95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500438"/>
            <a:ext cx="36353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5"/>
          <p:cNvSpPr>
            <a:spLocks noChangeArrowheads="1"/>
          </p:cNvSpPr>
          <p:nvPr/>
        </p:nvSpPr>
        <p:spPr bwMode="auto">
          <a:xfrm>
            <a:off x="857250" y="5857875"/>
            <a:ext cx="7429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/>
          </a:p>
          <a:p>
            <a:endParaRPr lang="ru-RU" sz="1600" i="1"/>
          </a:p>
          <a:p>
            <a:endParaRPr lang="ru-RU" sz="1600" i="1"/>
          </a:p>
        </p:txBody>
      </p:sp>
      <p:sp>
        <p:nvSpPr>
          <p:cNvPr id="10248" name="Прямоугольник 5"/>
          <p:cNvSpPr>
            <a:spLocks noChangeArrowheads="1"/>
          </p:cNvSpPr>
          <p:nvPr/>
        </p:nvSpPr>
        <p:spPr bwMode="auto">
          <a:xfrm>
            <a:off x="857250" y="6000750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Мои первые ученики– нынешние выпускники  </a:t>
            </a:r>
          </a:p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2015-2016 учебный год -  новый набор, первоклассники </a:t>
            </a:r>
            <a:endParaRPr lang="ru-RU" sz="1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Прямоугольник 5"/>
          <p:cNvSpPr>
            <a:spLocks noChangeArrowheads="1"/>
          </p:cNvSpPr>
          <p:nvPr/>
        </p:nvSpPr>
        <p:spPr bwMode="auto">
          <a:xfrm>
            <a:off x="1357313" y="3143250"/>
            <a:ext cx="678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Интересная, увлекательная жизнь в школе</a:t>
            </a:r>
            <a:endParaRPr lang="ru-RU" sz="1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1472" y="500042"/>
            <a:ext cx="8143932" cy="39290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универсальных учебных действий младших школьник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условиях введения новых ФГОС посредствам реализации программы развивающих занятий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«Мир общения»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357188"/>
            <a:ext cx="8001000" cy="6143625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настоящее время в условиях введения ФГОС нового поколения возникает потребность в изучении и развитии коммуникативных УУД младших школьников.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КОММУНИКАТИВНЫЕ УУД: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планирование учебного сотрудничества с учителями,  сверстниками;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постановка вопросов;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разрешение конфликтов;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управление поведением партнера;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мысли; владение монологической и диалогической формами речи.</a:t>
            </a:r>
            <a:r>
              <a:rPr lang="ru-RU" sz="90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900" smtClean="0">
                <a:latin typeface="Times New Roman" pitchFamily="18" charset="0"/>
                <a:cs typeface="Times New Roman" pitchFamily="18" charset="0"/>
              </a:rPr>
              <a:t>1.Как проектировать универсальные учебные действия в начальной школе. От действия к мысли: пособие для учителя / Под ред. А.Г. Асмолова. – 2-е изд. – М.: Просвещение, 2010. – 152 с. </a:t>
            </a:r>
          </a:p>
          <a:p>
            <a:endParaRPr 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Младший школьный возраст является благоприятным для формирования коммуникативного компонента УУД. На начальном этапе обучения индивидуальные успехи ребёнка впервые приобретают социальный смысл, поэтому в качестве одной из основных задач начального образования является создание оптимальных условий для формирования коммуникативных компетенций, мотивации достижения, инициативы, самостоятельности учащегося, преодоление трудностей  коммуникативного характера.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Различными аспектами проблемы исследования природы общения коммуникативных потребностей, способностей, свойств и умений, коммуникативной компетентности личности занимались такие ученые как М.М. Бахтин, А.А.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Бодалев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Ю.Н. Емельянов, И.А. Зимняя, А.Н. Леонтьев, А.В. Мудрик и др.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Психологический аспект формирования коммуникативных УУД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357188"/>
            <a:ext cx="8286750" cy="628650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основе анализа научной и методической литературы, была разработана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 развивающая программа по развитию коммуникативных УУД у детей младшего школьного возраста, обучающихся по ФГОС нового поколения.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– развивающей программы: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УУД у младших школьников.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повышение уверенности в себе, формирование положительной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Я-концепции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», осознание и снятие внутренних барьеров и зажимов, мешающих эффективной коммуникации;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активизация процесса самопознания; формирование коммуникативных умений и навыков эффективного общения;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умений взаимодействовать с другими людьми;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умений по использованию невербальных средств общения;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овладение умениями понимающего слушания;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навыков конструктивного поведения в конфликтных ситуациях;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обогащение эмоциональной сферы детей, развитие умения адекватно выражать свои чувства;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сплочение, формирование взаимного доверия;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процессов (эмоциональной и зрительной памяти, произвольного внимания, сосредоточения).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357188"/>
            <a:ext cx="8001000" cy="61436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Принципы работы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принцип  активности, конфиденциальности, принцип творческой позиции,  принцип здесь и теперь, принцип уважения говорящего, избегания оценочных суждений, право на ошибку, принцип последовательности и преемственности.  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– обучающиеся первого класса. </a:t>
            </a:r>
          </a:p>
          <a:p>
            <a:pPr>
              <a:buFont typeface="Wingdings 3" pitchFamily="18" charset="2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коррекции – </a:t>
            </a:r>
          </a:p>
          <a:p>
            <a:pPr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коммуникативная сфера </a:t>
            </a:r>
          </a:p>
          <a:p>
            <a:pPr>
              <a:buFont typeface="Wingdings 3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15363" name="Рисунок 2" descr="IMG_03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214688"/>
            <a:ext cx="4857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285750" y="785813"/>
            <a:ext cx="8572500" cy="578643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	Организационный этап.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на проведение тренинга.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сплоченности группы.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	Содержательный этап: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эмоциональной сферы.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компетентности в общении. Коммуникативные навыки.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положительной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Я-концепции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3.Заключительный этап.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Подведение итогов.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проведенных занятий.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достижений.</a:t>
            </a:r>
          </a:p>
          <a:p>
            <a:pPr marL="450850" indent="-342900" fontAlgn="auto">
              <a:spcAft>
                <a:spcPts val="0"/>
              </a:spcAft>
              <a:buFont typeface="Lucida Sans Unicode" pitchFamily="34" charset="0"/>
              <a:buAutoNum type="arabicPeriod"/>
              <a:defRPr/>
            </a:pPr>
            <a:endParaRPr lang="ru-RU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Основные этапы осуществления программы:</a:t>
            </a:r>
            <a:endParaRPr lang="ru-RU" sz="2800" dirty="0"/>
          </a:p>
        </p:txBody>
      </p:sp>
      <p:pic>
        <p:nvPicPr>
          <p:cNvPr id="16388" name="Рисунок 4" descr="IMG_02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071938"/>
            <a:ext cx="382111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DSCN03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42386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500042"/>
            <a:ext cx="4786346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Занятия по развитию коммуникативных УУД</a:t>
            </a:r>
            <a:endParaRPr lang="ru-RU" sz="2800" dirty="0"/>
          </a:p>
        </p:txBody>
      </p:sp>
      <p:pic>
        <p:nvPicPr>
          <p:cNvPr id="17412" name="Рисунок 4" descr="DSCN03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43188"/>
            <a:ext cx="48101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776</TotalTime>
  <Words>1344</Words>
  <Application>Microsoft PowerPoint</Application>
  <PresentationFormat>Экран (4:3)</PresentationFormat>
  <Paragraphs>196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Открытая</vt:lpstr>
      <vt:lpstr>Слайд 1</vt:lpstr>
      <vt:lpstr>Слайд 2</vt:lpstr>
      <vt:lpstr>Развитие коммуникативных универсальных учебных действий младших школьник  в условиях введения новых ФГОС посредствам реализации программы развивающих занятий  «Мир общения»</vt:lpstr>
      <vt:lpstr>Слайд 4</vt:lpstr>
      <vt:lpstr>Психологический аспект формирования коммуникативных УУД</vt:lpstr>
      <vt:lpstr>Слайд 6</vt:lpstr>
      <vt:lpstr>Слайд 7</vt:lpstr>
      <vt:lpstr>Основные этапы осуществления программы:</vt:lpstr>
      <vt:lpstr>Занятия по развитию коммуникативных УУД</vt:lpstr>
      <vt:lpstr>Программа рассчитана  на 15 занятий,  каждое по 30-40  мин.  Состав 10-16 человек. </vt:lpstr>
      <vt:lpstr>Структура занятия:</vt:lpstr>
      <vt:lpstr>Методы и методологические приемы работы:</vt:lpstr>
      <vt:lpstr>Слайд 13</vt:lpstr>
      <vt:lpstr>Слайд 14</vt:lpstr>
      <vt:lpstr>Рекомендации</vt:lpstr>
      <vt:lpstr>Показатели уровня развития коммуникативных УУД группыобучающихся (до и после реализации программы  «Мир общения»)</vt:lpstr>
      <vt:lpstr>Слайд 17</vt:lpstr>
      <vt:lpstr>Литература :</vt:lpstr>
      <vt:lpstr>СПАСИБО ЗА ВНИМАНИЕ!</vt:lpstr>
    </vt:vector>
  </TitlesOfParts>
  <Company>Viro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informatika</dc:creator>
  <cp:lastModifiedBy>Komp</cp:lastModifiedBy>
  <cp:revision>88</cp:revision>
  <dcterms:created xsi:type="dcterms:W3CDTF">2006-11-03T10:13:50Z</dcterms:created>
  <dcterms:modified xsi:type="dcterms:W3CDTF">2009-01-01T18:58:44Z</dcterms:modified>
</cp:coreProperties>
</file>